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86CB3-AE36-40CE-B79D-718FE85C0EC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C6E33-2B20-4DA7-B45D-45A4F58438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6E33-2B20-4DA7-B45D-45A4F58438D8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C6E33-2B20-4DA7-B45D-45A4F58438D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030DD6-B0B4-44E7-9AF2-FE6B0C3FF369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2E11B5E-23F5-402A-A764-5490D9DFA8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e_Earth_seen_from_Apollo_17_with_transparent_backgroun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196752"/>
            <a:ext cx="8305800" cy="5040560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školy: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err="1" smtClean="0">
                <a:solidFill>
                  <a:schemeClr val="tx1"/>
                </a:solidFill>
                <a:latin typeface="Century" pitchFamily="18" charset="0"/>
              </a:rPr>
              <a:t>Speciálnízákladníškola</a:t>
            </a: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,Louny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Poděbradova640, příspěvková organizace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/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Autor: Mgr. Erika Pospíšilová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Název materiálu: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VY__32_INOVACE_04_IV_Z6_pohyby_země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Téma : pohyby země</a:t>
            </a:r>
            <a:b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</a:br>
            <a:r>
              <a:rPr lang="cs-CZ" sz="2800" dirty="0" smtClean="0">
                <a:solidFill>
                  <a:schemeClr val="tx1"/>
                </a:solidFill>
                <a:latin typeface="Century" pitchFamily="18" charset="0"/>
              </a:rPr>
              <a:t> Číslo projektu:  CZ.1.07/1.4.00/21.3407 </a:t>
            </a:r>
            <a:endParaRPr lang="cs-CZ" sz="2800" dirty="0">
              <a:latin typeface="Century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0"/>
            <a:ext cx="5214942" cy="1071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29600" cy="61436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/>
              <a:t>Použité zdroje:</a:t>
            </a:r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r>
              <a:rPr lang="cs-CZ" sz="1600" dirty="0" smtClean="0"/>
              <a:t>Země: NASA. </a:t>
            </a:r>
            <a:r>
              <a:rPr lang="cs-CZ" sz="1600" i="1" dirty="0" err="1" smtClean="0"/>
              <a:t>wikipedia</a:t>
            </a:r>
            <a:r>
              <a:rPr lang="cs-CZ" sz="1600" dirty="0" smtClean="0"/>
              <a:t> [online]. [cit. 03.07.2013]. Dostupný na WWW: </a:t>
            </a:r>
            <a:r>
              <a:rPr lang="cs-CZ" sz="1600" dirty="0" smtClean="0">
                <a:hlinkClick r:id="rId3"/>
              </a:rPr>
              <a:t>http://commons.wikimedia.org/wiki/File:The_Earth_seen_from_Apollo_17_with_transparent_background</a:t>
            </a:r>
            <a:r>
              <a:rPr lang="cs-CZ" sz="1600" dirty="0" smtClean="0"/>
              <a:t>  </a:t>
            </a:r>
          </a:p>
          <a:p>
            <a:r>
              <a:rPr lang="cs-CZ" sz="1600" dirty="0" smtClean="0"/>
              <a:t>Ostatní obrázky- vlastní tvorba</a:t>
            </a:r>
          </a:p>
          <a:p>
            <a:pPr>
              <a:buNone/>
            </a:pPr>
            <a:endParaRPr lang="cs-CZ" sz="1600" dirty="0" smtClean="0"/>
          </a:p>
          <a:p>
            <a:r>
              <a:rPr lang="cs-CZ" sz="1600" dirty="0" smtClean="0"/>
              <a:t>KORTUS, František; TEPLÝ, František. </a:t>
            </a:r>
            <a:r>
              <a:rPr lang="cs-CZ" sz="1600" i="1" dirty="0" smtClean="0"/>
              <a:t>Zeměpis - Svět</a:t>
            </a:r>
            <a:r>
              <a:rPr lang="cs-CZ" sz="1600" dirty="0" smtClean="0"/>
              <a:t>. Praha: PARTA, s.r.o., 2008, ISBN 978-80-7320-130-2. 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             Vše citováno dne: [2012 </a:t>
            </a:r>
            <a:r>
              <a:rPr lang="cs-CZ" sz="1600" smtClean="0"/>
              <a:t>– 09-10</a:t>
            </a:r>
            <a:r>
              <a:rPr lang="cs-CZ" sz="1600" dirty="0" smtClean="0"/>
              <a:t>]</a:t>
            </a:r>
          </a:p>
          <a:p>
            <a:endParaRPr lang="cs-CZ" sz="1200" dirty="0" smtClean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57200" y="1500174"/>
            <a:ext cx="8229600" cy="507436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</a:pPr>
            <a:r>
              <a:rPr lang="cs-CZ" sz="2600" dirty="0" smtClean="0"/>
              <a:t>Prezentace je určena pro žáky 6. ročníku praktické ZŠ, </a:t>
            </a:r>
            <a:r>
              <a:rPr lang="cs-CZ" sz="2600" dirty="0" err="1" smtClean="0"/>
              <a:t>pr</a:t>
            </a: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 výuku </a:t>
            </a:r>
            <a:r>
              <a:rPr lang="cs-CZ" sz="2600" dirty="0" smtClean="0"/>
              <a:t>zeměpisu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Prezentace je určena pro získání a upevnění informací o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cs-CZ" sz="2600" dirty="0" smtClean="0"/>
              <a:t>naší Zemi a jejích pohybech ve Vesmíru, střídání ročních období, na straně 7  klikáním se znázorní postupné střídání ročních období, strana 8 je určena k samostatné práci, kde žák vybírá správné odpovědi, následná kontrola</a:t>
            </a: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Pomůcky: interaktivní pero, fixy na interaktivní tabuli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Inovace: interaktivní způsob učení, interaktivní procvičování nového učiva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Metodický pokyn: pozorně čti, odpověz na otázky, přiřaď  správné odpovědi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Planeta Země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Tvar: koule (zeměkoule)</a:t>
            </a:r>
          </a:p>
          <a:p>
            <a:r>
              <a:rPr lang="cs-CZ" dirty="0" smtClean="0"/>
              <a:t>Země obíhá       kolem Slunce</a:t>
            </a:r>
          </a:p>
          <a:p>
            <a:pPr>
              <a:buNone/>
            </a:pPr>
            <a:r>
              <a:rPr lang="cs-CZ" dirty="0" smtClean="0"/>
              <a:t>			         	  kolem své osy </a:t>
            </a:r>
          </a:p>
          <a:p>
            <a:pPr>
              <a:buNone/>
            </a:pPr>
            <a:r>
              <a:rPr lang="cs-CZ" dirty="0" smtClean="0"/>
              <a:t>		       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3419872" y="2636912"/>
            <a:ext cx="360040" cy="432048"/>
            <a:chOff x="3419872" y="2636912"/>
            <a:chExt cx="360040" cy="432048"/>
          </a:xfrm>
        </p:grpSpPr>
        <p:cxnSp>
          <p:nvCxnSpPr>
            <p:cNvPr id="7" name="Přímá spojovací šipka 6"/>
            <p:cNvCxnSpPr/>
            <p:nvPr/>
          </p:nvCxnSpPr>
          <p:spPr>
            <a:xfrm>
              <a:off x="3419872" y="2636912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šipka 7"/>
            <p:cNvCxnSpPr/>
            <p:nvPr/>
          </p:nvCxnSpPr>
          <p:spPr>
            <a:xfrm>
              <a:off x="3419872" y="2636912"/>
              <a:ext cx="360040" cy="4320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Obrázek 11" descr="241px-The_Earth_seen_from_Apollo_17_with_transparent_backgrou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3573016"/>
            <a:ext cx="2880320" cy="2868367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Kolem své osy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se otočí kolem své osy za 1 den</a:t>
            </a:r>
          </a:p>
          <a:p>
            <a:r>
              <a:rPr lang="cs-CZ" dirty="0" smtClean="0"/>
              <a:t>Slunce osvětluje vždy jen jednu polovinu Země</a:t>
            </a:r>
          </a:p>
          <a:p>
            <a:pPr lvl="1"/>
            <a:r>
              <a:rPr lang="cs-CZ" dirty="0" smtClean="0"/>
              <a:t>Osvětlená polovina má den, neosvětlená noc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kupina 31"/>
          <p:cNvGrpSpPr/>
          <p:nvPr/>
        </p:nvGrpSpPr>
        <p:grpSpPr>
          <a:xfrm>
            <a:off x="1691680" y="1844824"/>
            <a:ext cx="5836470" cy="3857435"/>
            <a:chOff x="539552" y="1875821"/>
            <a:chExt cx="5836470" cy="3857435"/>
          </a:xfrm>
        </p:grpSpPr>
        <p:grpSp>
          <p:nvGrpSpPr>
            <p:cNvPr id="30" name="Skupina 29"/>
            <p:cNvGrpSpPr/>
            <p:nvPr/>
          </p:nvGrpSpPr>
          <p:grpSpPr>
            <a:xfrm>
              <a:off x="539552" y="1875821"/>
              <a:ext cx="5836470" cy="3857435"/>
              <a:chOff x="539552" y="1875821"/>
              <a:chExt cx="5836470" cy="3857435"/>
            </a:xfrm>
          </p:grpSpPr>
          <p:sp>
            <p:nvSpPr>
              <p:cNvPr id="4" name="Elipsa 3"/>
              <p:cNvSpPr/>
              <p:nvPr/>
            </p:nvSpPr>
            <p:spPr>
              <a:xfrm>
                <a:off x="3131840" y="2276872"/>
                <a:ext cx="3240360" cy="3096344"/>
              </a:xfrm>
              <a:prstGeom prst="ellipse">
                <a:avLst/>
              </a:prstGeom>
              <a:solidFill>
                <a:srgbClr val="FFFF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8" name="Skupina 17"/>
              <p:cNvGrpSpPr/>
              <p:nvPr/>
            </p:nvGrpSpPr>
            <p:grpSpPr>
              <a:xfrm>
                <a:off x="539552" y="2564904"/>
                <a:ext cx="2016224" cy="2592288"/>
                <a:chOff x="539552" y="2564904"/>
                <a:chExt cx="2016224" cy="2592288"/>
              </a:xfrm>
              <a:solidFill>
                <a:srgbClr val="FFFF00"/>
              </a:solidFill>
            </p:grpSpPr>
            <p:sp>
              <p:nvSpPr>
                <p:cNvPr id="12" name="Šipka doprava 11"/>
                <p:cNvSpPr/>
                <p:nvPr/>
              </p:nvSpPr>
              <p:spPr>
                <a:xfrm>
                  <a:off x="539552" y="2564904"/>
                  <a:ext cx="2016224" cy="288032"/>
                </a:xfrm>
                <a:prstGeom prst="right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3" name="Šipka doprava 12"/>
                <p:cNvSpPr/>
                <p:nvPr/>
              </p:nvSpPr>
              <p:spPr>
                <a:xfrm>
                  <a:off x="539552" y="3140968"/>
                  <a:ext cx="2016224" cy="288032"/>
                </a:xfrm>
                <a:prstGeom prst="right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4" name="Šipka doprava 13"/>
                <p:cNvSpPr/>
                <p:nvPr/>
              </p:nvSpPr>
              <p:spPr>
                <a:xfrm>
                  <a:off x="539552" y="4293096"/>
                  <a:ext cx="2016224" cy="288032"/>
                </a:xfrm>
                <a:prstGeom prst="right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5" name="Šipka doprava 14"/>
                <p:cNvSpPr/>
                <p:nvPr/>
              </p:nvSpPr>
              <p:spPr>
                <a:xfrm>
                  <a:off x="539552" y="3717032"/>
                  <a:ext cx="2016224" cy="288032"/>
                </a:xfrm>
                <a:prstGeom prst="right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" name="Šipka doprava 15"/>
                <p:cNvSpPr/>
                <p:nvPr/>
              </p:nvSpPr>
              <p:spPr>
                <a:xfrm>
                  <a:off x="539552" y="4869160"/>
                  <a:ext cx="2016224" cy="288032"/>
                </a:xfrm>
                <a:prstGeom prst="rightArrow">
                  <a:avLst/>
                </a:pr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17" name="TextovéPole 16"/>
              <p:cNvSpPr txBox="1"/>
              <p:nvPr/>
            </p:nvSpPr>
            <p:spPr>
              <a:xfrm>
                <a:off x="1187624" y="2451885"/>
                <a:ext cx="553998" cy="2736304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vert270" wrap="square" rtlCol="0" anchor="ctr" anchorCtr="1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cs-CZ" sz="2400" b="1" dirty="0" smtClean="0">
                    <a:ln w="1143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Sluneční </a:t>
                </a:r>
                <a:r>
                  <a:rPr lang="cs-CZ" sz="2400" b="1" dirty="0" smtClean="0">
                    <a:ln w="1143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  <a:effectLst>
                      <a:outerShdw blurRad="50800" dist="38100" dir="8100000" algn="tr" rotWithShape="0">
                        <a:prstClr val="black">
                          <a:alpha val="40000"/>
                        </a:prstClr>
                      </a:outerShdw>
                    </a:effectLst>
                  </a:rPr>
                  <a:t>svit</a:t>
                </a:r>
                <a:endParaRPr lang="cs-CZ" sz="2400" b="1" dirty="0">
                  <a:ln w="11430">
                    <a:solidFill>
                      <a:schemeClr val="tx1"/>
                    </a:solidFill>
                  </a:ln>
                  <a:solidFill>
                    <a:schemeClr val="tx1"/>
                  </a:solidFill>
                  <a:effectLst>
                    <a:outerShdw blurRad="50800" dist="38100" dir="8100000" algn="tr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5" name="Tětiva 24"/>
              <p:cNvSpPr/>
              <p:nvPr/>
            </p:nvSpPr>
            <p:spPr>
              <a:xfrm rot="703635" flipH="1">
                <a:off x="3128017" y="2274159"/>
                <a:ext cx="3248005" cy="3130172"/>
              </a:xfrm>
              <a:prstGeom prst="chord">
                <a:avLst>
                  <a:gd name="adj1" fmla="val 4389975"/>
                  <a:gd name="adj2" fmla="val 15212015"/>
                </a:avLst>
              </a:prstGeom>
              <a:solidFill>
                <a:schemeClr val="tx2">
                  <a:lumMod val="10000"/>
                </a:schemeClr>
              </a:solidFill>
              <a:ln w="50800">
                <a:solidFill>
                  <a:schemeClr val="tx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b="1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cxnSp>
            <p:nvCxnSpPr>
              <p:cNvPr id="6" name="Přímá spojovací čára 5"/>
              <p:cNvCxnSpPr/>
              <p:nvPr/>
            </p:nvCxnSpPr>
            <p:spPr>
              <a:xfrm flipH="1">
                <a:off x="3707904" y="2060848"/>
                <a:ext cx="1944216" cy="3672408"/>
              </a:xfrm>
              <a:prstGeom prst="line">
                <a:avLst/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4" name="Zahnutá šipka doprava 23"/>
              <p:cNvSpPr/>
              <p:nvPr/>
            </p:nvSpPr>
            <p:spPr>
              <a:xfrm rot="546077">
                <a:off x="5401234" y="1875821"/>
                <a:ext cx="432048" cy="504056"/>
              </a:xfrm>
              <a:prstGeom prst="curv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31" name="Skupina 30"/>
            <p:cNvGrpSpPr/>
            <p:nvPr/>
          </p:nvGrpSpPr>
          <p:grpSpPr>
            <a:xfrm>
              <a:off x="3779912" y="3284984"/>
              <a:ext cx="2016224" cy="1017404"/>
              <a:chOff x="3779912" y="3284984"/>
              <a:chExt cx="2016224" cy="1017404"/>
            </a:xfrm>
          </p:grpSpPr>
          <p:sp>
            <p:nvSpPr>
              <p:cNvPr id="28" name="TextovéPole 27"/>
              <p:cNvSpPr txBox="1"/>
              <p:nvPr/>
            </p:nvSpPr>
            <p:spPr>
              <a:xfrm>
                <a:off x="5076056" y="3933056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cs-CZ" b="1" dirty="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NOC</a:t>
                </a:r>
                <a:endParaRPr lang="cs-CZ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29" name="TextovéPole 28"/>
              <p:cNvSpPr txBox="1"/>
              <p:nvPr/>
            </p:nvSpPr>
            <p:spPr>
              <a:xfrm>
                <a:off x="3779912" y="328498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cs-CZ" b="1" dirty="0" smtClean="0">
                    <a:ln w="1143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DEN</a:t>
                </a:r>
                <a:endParaRPr lang="cs-CZ" b="1" dirty="0">
                  <a:ln w="1143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33" name="TextovéPole 32"/>
          <p:cNvSpPr txBox="1"/>
          <p:nvPr/>
        </p:nvSpPr>
        <p:spPr>
          <a:xfrm>
            <a:off x="5004048" y="55172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osa</a:t>
            </a:r>
            <a:endParaRPr lang="cs-CZ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Kolem Slunce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Země kolem Slunce oběhne za 365 dní a 6 hodin.</a:t>
            </a:r>
          </a:p>
          <a:p>
            <a:r>
              <a:rPr lang="cs-CZ" dirty="0" smtClean="0"/>
              <a:t>Za 4 roky vznikne z těchto 6 hodin 1 den = přestupný rok / 29.2. /</a:t>
            </a:r>
          </a:p>
          <a:p>
            <a:r>
              <a:rPr lang="cs-CZ" dirty="0" smtClean="0"/>
              <a:t>Tento oběh způsobuje střídání ročních období.</a:t>
            </a:r>
          </a:p>
          <a:p>
            <a:endParaRPr lang="cs-CZ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Střídání ročních období</a:t>
            </a:r>
            <a:endParaRPr lang="cs-CZ" dirty="0"/>
          </a:p>
        </p:txBody>
      </p:sp>
      <p:sp>
        <p:nvSpPr>
          <p:cNvPr id="4" name="Slunce 3"/>
          <p:cNvSpPr/>
          <p:nvPr/>
        </p:nvSpPr>
        <p:spPr>
          <a:xfrm>
            <a:off x="3995936" y="3429000"/>
            <a:ext cx="1296144" cy="1224136"/>
          </a:xfrm>
          <a:prstGeom prst="sun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 rot="21100030">
            <a:off x="2073248" y="2769634"/>
            <a:ext cx="864096" cy="36004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JARO</a:t>
            </a:r>
            <a:endParaRPr lang="cs-CZ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extovéPole 18"/>
          <p:cNvSpPr txBox="1"/>
          <p:nvPr/>
        </p:nvSpPr>
        <p:spPr>
          <a:xfrm rot="346911">
            <a:off x="2295126" y="4927419"/>
            <a:ext cx="1187087" cy="603562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654517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LÉTO</a:t>
            </a:r>
            <a:endParaRPr lang="cs-CZ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" name="TextovéPole 19"/>
          <p:cNvSpPr txBox="1"/>
          <p:nvPr/>
        </p:nvSpPr>
        <p:spPr>
          <a:xfrm rot="21254732">
            <a:off x="5607838" y="4888654"/>
            <a:ext cx="1857686" cy="646425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>
                <a:gd name="adj" fmla="val 188334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PODZIM</a:t>
            </a:r>
            <a:endParaRPr lang="cs-CZ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TextovéPole 20"/>
          <p:cNvSpPr txBox="1"/>
          <p:nvPr/>
        </p:nvSpPr>
        <p:spPr>
          <a:xfrm rot="1689803">
            <a:off x="5771116" y="2898220"/>
            <a:ext cx="1886754" cy="603562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253468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cs-CZ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ZIMA</a:t>
            </a:r>
            <a:endParaRPr lang="cs-CZ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4283968" y="2224301"/>
            <a:ext cx="792088" cy="988675"/>
            <a:chOff x="4283968" y="2224301"/>
            <a:chExt cx="792088" cy="988675"/>
          </a:xfrm>
        </p:grpSpPr>
        <p:cxnSp>
          <p:nvCxnSpPr>
            <p:cNvPr id="23" name="Přímá spojovací čára 22"/>
            <p:cNvCxnSpPr/>
            <p:nvPr/>
          </p:nvCxnSpPr>
          <p:spPr>
            <a:xfrm flipH="1">
              <a:off x="4355976" y="2276872"/>
              <a:ext cx="648072" cy="936104"/>
            </a:xfrm>
            <a:prstGeom prst="line">
              <a:avLst/>
            </a:prstGeom>
            <a:ln w="317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Skupina 6"/>
            <p:cNvGrpSpPr/>
            <p:nvPr/>
          </p:nvGrpSpPr>
          <p:grpSpPr>
            <a:xfrm>
              <a:off x="4283968" y="2348880"/>
              <a:ext cx="792088" cy="792088"/>
              <a:chOff x="4211960" y="2060848"/>
              <a:chExt cx="792088" cy="792088"/>
            </a:xfrm>
          </p:grpSpPr>
          <p:sp>
            <p:nvSpPr>
              <p:cNvPr id="5" name="Elipsa 4"/>
              <p:cNvSpPr/>
              <p:nvPr/>
            </p:nvSpPr>
            <p:spPr>
              <a:xfrm>
                <a:off x="4211960" y="2060848"/>
                <a:ext cx="792088" cy="792088"/>
              </a:xfrm>
              <a:prstGeom prst="ellipse">
                <a:avLst/>
              </a:prstGeom>
              <a:ln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TextovéPole 5"/>
              <p:cNvSpPr txBox="1"/>
              <p:nvPr/>
            </p:nvSpPr>
            <p:spPr>
              <a:xfrm>
                <a:off x="4211960" y="227687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cs-CZ" sz="1600" b="1" dirty="0" smtClean="0">
                    <a:solidFill>
                      <a:schemeClr val="bg1">
                        <a:lumMod val="95000"/>
                        <a:lumOff val="5000"/>
                      </a:schemeClr>
                    </a:solidFill>
                  </a:rPr>
                  <a:t> Země</a:t>
                </a:r>
                <a:endParaRPr lang="cs-CZ" sz="1600" b="1" dirty="0">
                  <a:solidFill>
                    <a:schemeClr val="bg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  <p:sp>
          <p:nvSpPr>
            <p:cNvPr id="24" name="Zahnutá šipka doprava 23"/>
            <p:cNvSpPr/>
            <p:nvPr/>
          </p:nvSpPr>
          <p:spPr>
            <a:xfrm rot="1086647">
              <a:off x="4883768" y="2224301"/>
              <a:ext cx="153289" cy="177150"/>
            </a:xfrm>
            <a:prstGeom prst="curvedRightArrow">
              <a:avLst/>
            </a:prstGeom>
            <a:solidFill>
              <a:schemeClr val="accent2"/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63 0.00786 C -0.13351 0.01503 -0.20122 0.02243 -0.2441 0.04672 C -0.28698 0.071 -0.30955 0.13552 -0.32257 0.15333 " pathEditMode="relative" ptsTypes="a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57 0.15333 C -0.32205 0.2086 -0.32153 0.26387 -0.26719 0.29278 C -0.21285 0.32169 -0.04688 0.32146 0.00364 0.32747 C 0.05416 0.33348 0.03038 0.32932 0.03594 0.32955 " pathEditMode="relative" ptsTypes="aaaA">
                                      <p:cBhvr>
                                        <p:cTn id="2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93 0.32955 C 0.10607 0.33395 0.17638 0.33834 0.22048 0.31105 C 0.26458 0.28376 0.28715 0.18987 0.30051 0.16559 " pathEditMode="relative" ptsTypes="aaA">
                                      <p:cBhvr>
                                        <p:cTn id="2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052 0.16558 C 0.30052 0.1228 0.30069 0.08002 0.25885 0.05296 C 0.21701 0.0259 0.13333 0.0148 0.04965 0.0037 " pathEditMode="relative" ptsTypes="aaA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Urči co je správné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572000"/>
          </a:xfrm>
        </p:spPr>
        <p:txBody>
          <a:bodyPr/>
          <a:lstStyle/>
          <a:p>
            <a:r>
              <a:rPr lang="cs-CZ" dirty="0" smtClean="0"/>
              <a:t>Země obíhá kolem: 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SLUNCE - MĚSÍCE</a:t>
            </a:r>
            <a:endParaRPr lang="cs-CZ" dirty="0" smtClean="0"/>
          </a:p>
          <a:p>
            <a:r>
              <a:rPr lang="cs-CZ" dirty="0" smtClean="0"/>
              <a:t>Země se otočí kolem své osy za 1: 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DEN - ROK</a:t>
            </a:r>
            <a:endParaRPr lang="cs-CZ" dirty="0" smtClean="0"/>
          </a:p>
          <a:p>
            <a:r>
              <a:rPr lang="cs-CZ" dirty="0" smtClean="0"/>
              <a:t>Země má tvar: 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KOULE - VÁLCE</a:t>
            </a:r>
            <a:endParaRPr lang="cs-CZ" dirty="0" smtClean="0"/>
          </a:p>
          <a:p>
            <a:r>
              <a:rPr lang="cs-CZ" dirty="0" smtClean="0"/>
              <a:t>Země oběhne kolem Slunce za: 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365 DNÍ - 5 DNÍ</a:t>
            </a:r>
            <a:endParaRPr lang="cs-CZ" dirty="0" smtClean="0"/>
          </a:p>
          <a:p>
            <a:r>
              <a:rPr lang="cs-CZ" dirty="0" smtClean="0"/>
              <a:t>Ročních období máme: 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10 - 4</a:t>
            </a:r>
            <a:endParaRPr lang="cs-CZ" dirty="0" smtClean="0"/>
          </a:p>
          <a:p>
            <a:r>
              <a:rPr lang="cs-CZ" dirty="0" smtClean="0"/>
              <a:t>Otáčením Země kolem své osy se mění</a:t>
            </a:r>
            <a:r>
              <a:rPr lang="cs-C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DEN a NOC - JARO a LÉTO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Násobení 5"/>
          <p:cNvSpPr/>
          <p:nvPr/>
        </p:nvSpPr>
        <p:spPr>
          <a:xfrm>
            <a:off x="5148064" y="1772816"/>
            <a:ext cx="2578932" cy="572725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ásobení 6"/>
          <p:cNvSpPr/>
          <p:nvPr/>
        </p:nvSpPr>
        <p:spPr>
          <a:xfrm>
            <a:off x="6804248" y="2276872"/>
            <a:ext cx="1907704" cy="648072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ásobení 7"/>
          <p:cNvSpPr/>
          <p:nvPr/>
        </p:nvSpPr>
        <p:spPr>
          <a:xfrm>
            <a:off x="4211960" y="2852936"/>
            <a:ext cx="2376264" cy="648072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ásobení 8"/>
          <p:cNvSpPr/>
          <p:nvPr/>
        </p:nvSpPr>
        <p:spPr>
          <a:xfrm>
            <a:off x="6948264" y="3356992"/>
            <a:ext cx="2195736" cy="720080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ásobení 9"/>
          <p:cNvSpPr/>
          <p:nvPr/>
        </p:nvSpPr>
        <p:spPr>
          <a:xfrm>
            <a:off x="4644008" y="4005064"/>
            <a:ext cx="576064" cy="504056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ásobení 10"/>
          <p:cNvSpPr/>
          <p:nvPr/>
        </p:nvSpPr>
        <p:spPr>
          <a:xfrm>
            <a:off x="1187624" y="4941168"/>
            <a:ext cx="4104456" cy="648072"/>
          </a:xfrm>
          <a:prstGeom prst="mathMultiply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je noc a kde je den?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sp>
        <p:nvSpPr>
          <p:cNvPr id="9" name="Elipsa 3"/>
          <p:cNvSpPr/>
          <p:nvPr/>
        </p:nvSpPr>
        <p:spPr>
          <a:xfrm>
            <a:off x="4283968" y="2245875"/>
            <a:ext cx="3240360" cy="3096344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0" name="Skupina 17"/>
          <p:cNvGrpSpPr/>
          <p:nvPr/>
        </p:nvGrpSpPr>
        <p:grpSpPr>
          <a:xfrm>
            <a:off x="1691680" y="2533907"/>
            <a:ext cx="2016224" cy="2592288"/>
            <a:chOff x="539552" y="2564904"/>
            <a:chExt cx="2016224" cy="2592288"/>
          </a:xfrm>
          <a:solidFill>
            <a:srgbClr val="FFFF00"/>
          </a:solidFill>
        </p:grpSpPr>
        <p:sp>
          <p:nvSpPr>
            <p:cNvPr id="15" name="Šipka doprava 14"/>
            <p:cNvSpPr/>
            <p:nvPr/>
          </p:nvSpPr>
          <p:spPr>
            <a:xfrm>
              <a:off x="539552" y="2564904"/>
              <a:ext cx="2016224" cy="288032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Šipka doprava 15"/>
            <p:cNvSpPr/>
            <p:nvPr/>
          </p:nvSpPr>
          <p:spPr>
            <a:xfrm>
              <a:off x="539552" y="3140968"/>
              <a:ext cx="2016224" cy="288032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Šipka doprava 16"/>
            <p:cNvSpPr/>
            <p:nvPr/>
          </p:nvSpPr>
          <p:spPr>
            <a:xfrm>
              <a:off x="539552" y="4293096"/>
              <a:ext cx="2016224" cy="288032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Šipka doprava 17"/>
            <p:cNvSpPr/>
            <p:nvPr/>
          </p:nvSpPr>
          <p:spPr>
            <a:xfrm>
              <a:off x="539552" y="3717032"/>
              <a:ext cx="2016224" cy="288032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Šipka doprava 18"/>
            <p:cNvSpPr/>
            <p:nvPr/>
          </p:nvSpPr>
          <p:spPr>
            <a:xfrm>
              <a:off x="539552" y="4869160"/>
              <a:ext cx="2016224" cy="288032"/>
            </a:xfrm>
            <a:prstGeom prst="right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TextovéPole 10"/>
          <p:cNvSpPr txBox="1"/>
          <p:nvPr/>
        </p:nvSpPr>
        <p:spPr>
          <a:xfrm>
            <a:off x="2339752" y="2420888"/>
            <a:ext cx="553998" cy="27363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wrap="square" rtlCol="0" anchor="ctr" anchorCtr="1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Sluneční </a:t>
            </a:r>
            <a:r>
              <a:rPr lang="cs-CZ" sz="2400" b="1" dirty="0" smtClean="0">
                <a:ln w="1143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svit</a:t>
            </a:r>
            <a:endParaRPr lang="cs-CZ" sz="2400" b="1" dirty="0">
              <a:ln w="11430">
                <a:solidFill>
                  <a:schemeClr val="tx1"/>
                </a:solidFill>
              </a:ln>
              <a:solidFill>
                <a:schemeClr val="tx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13" name="Přímá spojovací čára 12"/>
          <p:cNvCxnSpPr/>
          <p:nvPr/>
        </p:nvCxnSpPr>
        <p:spPr>
          <a:xfrm flipH="1">
            <a:off x="4860032" y="2029851"/>
            <a:ext cx="1944216" cy="367240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Zahnutá šipka doprava 13"/>
          <p:cNvSpPr/>
          <p:nvPr/>
        </p:nvSpPr>
        <p:spPr>
          <a:xfrm rot="546077">
            <a:off x="6553362" y="1844824"/>
            <a:ext cx="432048" cy="5040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4280145" y="2243162"/>
            <a:ext cx="3248005" cy="3130172"/>
            <a:chOff x="4280145" y="2243162"/>
            <a:chExt cx="3248005" cy="3130172"/>
          </a:xfrm>
        </p:grpSpPr>
        <p:sp>
          <p:nvSpPr>
            <p:cNvPr id="12" name="Tětiva 11"/>
            <p:cNvSpPr/>
            <p:nvPr/>
          </p:nvSpPr>
          <p:spPr>
            <a:xfrm rot="703635" flipH="1">
              <a:off x="4280145" y="2243162"/>
              <a:ext cx="3248005" cy="3130172"/>
            </a:xfrm>
            <a:prstGeom prst="chord">
              <a:avLst>
                <a:gd name="adj1" fmla="val 4389975"/>
                <a:gd name="adj2" fmla="val 15212015"/>
              </a:avLst>
            </a:prstGeom>
            <a:solidFill>
              <a:schemeClr val="tx2">
                <a:lumMod val="10000"/>
              </a:schemeClr>
            </a:solidFill>
            <a:ln w="50800">
              <a:solidFill>
                <a:schemeClr val="tx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b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grpSp>
          <p:nvGrpSpPr>
            <p:cNvPr id="6" name="Skupina 30"/>
            <p:cNvGrpSpPr/>
            <p:nvPr/>
          </p:nvGrpSpPr>
          <p:grpSpPr>
            <a:xfrm>
              <a:off x="4932040" y="3253987"/>
              <a:ext cx="2016224" cy="1017404"/>
              <a:chOff x="3779912" y="3284984"/>
              <a:chExt cx="2016224" cy="1017404"/>
            </a:xfrm>
          </p:grpSpPr>
          <p:sp>
            <p:nvSpPr>
              <p:cNvPr id="7" name="TextovéPole 6"/>
              <p:cNvSpPr txBox="1"/>
              <p:nvPr/>
            </p:nvSpPr>
            <p:spPr>
              <a:xfrm>
                <a:off x="5076056" y="3933056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cs-CZ" b="1" dirty="0" smtClean="0">
                    <a:ln w="11430"/>
                    <a:gradFill>
                      <a:gsLst>
                        <a:gs pos="0">
                          <a:schemeClr val="accent6">
                            <a:tint val="90000"/>
                            <a:satMod val="120000"/>
                          </a:schemeClr>
                        </a:gs>
                        <a:gs pos="25000">
                          <a:schemeClr val="accent6">
                            <a:tint val="93000"/>
                            <a:satMod val="120000"/>
                          </a:schemeClr>
                        </a:gs>
                        <a:gs pos="50000">
                          <a:schemeClr val="accent6">
                            <a:shade val="89000"/>
                            <a:satMod val="110000"/>
                          </a:schemeClr>
                        </a:gs>
                        <a:gs pos="75000">
                          <a:schemeClr val="accent6">
                            <a:tint val="93000"/>
                            <a:satMod val="120000"/>
                          </a:schemeClr>
                        </a:gs>
                        <a:gs pos="100000">
                          <a:schemeClr val="accent6">
                            <a:tint val="90000"/>
                            <a:satMod val="120000"/>
                          </a:schemeClr>
                        </a:gs>
                      </a:gsLst>
                      <a:lin ang="5400000"/>
                    </a:gra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NOC</a:t>
                </a:r>
                <a:endParaRPr lang="cs-CZ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3779912" y="3284984"/>
                <a:ext cx="720080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r>
                  <a:rPr lang="cs-CZ" b="1" dirty="0" smtClean="0">
                    <a:ln w="11430"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</a:rPr>
                  <a:t>DEN</a:t>
                </a:r>
                <a:endParaRPr lang="cs-CZ" b="1" dirty="0">
                  <a:ln w="1143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p:grpSp>
      </p:grp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407</TotalTime>
  <Words>374</Words>
  <Application>Microsoft Office PowerPoint</Application>
  <PresentationFormat>Předvádění na obrazovce (4:3)</PresentationFormat>
  <Paragraphs>54</Paragraphs>
  <Slides>10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Calibri</vt:lpstr>
      <vt:lpstr>Century</vt:lpstr>
      <vt:lpstr>Consolas</vt:lpstr>
      <vt:lpstr>Corbel</vt:lpstr>
      <vt:lpstr>Wingdings</vt:lpstr>
      <vt:lpstr>Wingdings 2</vt:lpstr>
      <vt:lpstr>Wingdings 3</vt:lpstr>
      <vt:lpstr>Metro</vt:lpstr>
      <vt:lpstr>Název školy: Speciálnízákladníškola,Louny Poděbradova640, příspěvková organizace  Autor: Mgr. Erika Pospíšilová Název materiálu: VY__32_INOVACE_04_IV_Z6_pohyby_země Téma : pohyby země  Číslo projektu:  CZ.1.07/1.4.00/21.3407 </vt:lpstr>
      <vt:lpstr>ANOTACE</vt:lpstr>
      <vt:lpstr>Planeta Země</vt:lpstr>
      <vt:lpstr>Kolem své osy</vt:lpstr>
      <vt:lpstr>Prezentace aplikace PowerPoint</vt:lpstr>
      <vt:lpstr>Kolem Slunce</vt:lpstr>
      <vt:lpstr>Střídání ročních období</vt:lpstr>
      <vt:lpstr>Urči co je správné</vt:lpstr>
      <vt:lpstr>Kde je noc a kde je den?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školy: Speciální základní škola,Louny, Poděbradova 640,příspěvková organizace Autor:  Mgr.TAŤÁNA RADIMSKÁ Název materiálu: VY_32_INOVACE_01_DOMÁCÍ A HOSPODÁŘSKÁ ZVÍŘATA</dc:title>
  <dc:creator>Magda Radimová</dc:creator>
  <cp:lastModifiedBy>ucitel</cp:lastModifiedBy>
  <cp:revision>53</cp:revision>
  <dcterms:created xsi:type="dcterms:W3CDTF">2012-02-19T15:41:47Z</dcterms:created>
  <dcterms:modified xsi:type="dcterms:W3CDTF">2020-03-22T07:19:39Z</dcterms:modified>
</cp:coreProperties>
</file>